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62" r:id="rId6"/>
    <p:sldId id="270" r:id="rId7"/>
    <p:sldId id="260" r:id="rId8"/>
    <p:sldId id="264" r:id="rId9"/>
    <p:sldId id="266" r:id="rId10"/>
    <p:sldId id="267" r:id="rId11"/>
    <p:sldId id="269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7AEBC-98D5-4C4A-A236-4AE52D824039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1D97B-3D4D-45B1-9C9B-77C5A5068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691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1D97B-3D4D-45B1-9C9B-77C5A5068B4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003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4AF0-407C-448E-B441-0F7B6C4ED1A4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9F93-E7E5-4461-82CF-44645C288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311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4AF0-407C-448E-B441-0F7B6C4ED1A4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9F93-E7E5-4461-82CF-44645C288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011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4AF0-407C-448E-B441-0F7B6C4ED1A4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9F93-E7E5-4461-82CF-44645C288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496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4AF0-407C-448E-B441-0F7B6C4ED1A4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9F93-E7E5-4461-82CF-44645C288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527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4AF0-407C-448E-B441-0F7B6C4ED1A4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9F93-E7E5-4461-82CF-44645C288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208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4AF0-407C-448E-B441-0F7B6C4ED1A4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9F93-E7E5-4461-82CF-44645C288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42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4AF0-407C-448E-B441-0F7B6C4ED1A4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9F93-E7E5-4461-82CF-44645C288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351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4AF0-407C-448E-B441-0F7B6C4ED1A4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9F93-E7E5-4461-82CF-44645C288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40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4AF0-407C-448E-B441-0F7B6C4ED1A4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9F93-E7E5-4461-82CF-44645C288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042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4AF0-407C-448E-B441-0F7B6C4ED1A4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9F93-E7E5-4461-82CF-44645C288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081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4AF0-407C-448E-B441-0F7B6C4ED1A4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9F93-E7E5-4461-82CF-44645C288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407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64AF0-407C-448E-B441-0F7B6C4ED1A4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49F93-E7E5-4461-82CF-44645C288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20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1430010"/>
            <a:ext cx="9144000" cy="23876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Коррекция речевой деятельности дошкольников путем активизации межполушарного взаимодействия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99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4" y="3079215"/>
            <a:ext cx="2316866" cy="37126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8472" y="106493"/>
            <a:ext cx="116007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Развитие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межполушарного взаимодействия 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 использованием рабочей тетради на логопедических занятиях)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0" r="21727" b="7469"/>
          <a:stretch/>
        </p:blipFill>
        <p:spPr>
          <a:xfrm>
            <a:off x="7499945" y="1301045"/>
            <a:ext cx="4618471" cy="5496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b="14699"/>
          <a:stretch/>
        </p:blipFill>
        <p:spPr>
          <a:xfrm rot="10800000">
            <a:off x="2464035" y="3139807"/>
            <a:ext cx="4962326" cy="36631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9159" y="1466026"/>
            <a:ext cx="681587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Занятие включают в себя игровые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сеансы, направленные на синхронизацию работы полушарий мозга, что повышает его функциональные возможности</a:t>
            </a:r>
            <a:endParaRPr lang="ru-RU" sz="2200" dirty="0"/>
          </a:p>
        </p:txBody>
      </p:sp>
      <p:sp>
        <p:nvSpPr>
          <p:cNvPr id="8" name="5-конечная звезда 7">
            <a:hlinkClick r:id="" action="ppaction://hlinkshowjump?jump=firstslide"/>
          </p:cNvPr>
          <p:cNvSpPr/>
          <p:nvPr/>
        </p:nvSpPr>
        <p:spPr>
          <a:xfrm>
            <a:off x="11748655" y="6410036"/>
            <a:ext cx="332509" cy="314036"/>
          </a:xfrm>
          <a:prstGeom prst="star5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945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96950" y="842963"/>
            <a:ext cx="10515600" cy="1500187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СПАСИБО ЗА ВНИМАНИЕ</a:t>
            </a:r>
            <a:endParaRPr lang="ru-RU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1895093"/>
            <a:ext cx="6362700" cy="496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119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-1165665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итература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2004573"/>
            <a:ext cx="10515600" cy="440257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Кольцова М. М. Ребенок учится говорить. - М.: «Сов. Россия», 1973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Трясорукова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Т.П. Развитие межполушарного взаимодействия у детей. – Ростов-на-Дону.: «Феникс», 2018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Ястребова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А.В., Лазаренко О.И. Комплекс занятий по формированию у детей речемыслительной деятельности и культуры устной речи.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М., 2000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924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80159" y="1570859"/>
            <a:ext cx="8313489" cy="4197427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«Истоки способностей и дарования детей — на кончиках их пальцев. От пальцев, образно говоря, идут тончайшие нити — ручейки, которые питают источник творческой мысли. 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Другими словами, чем больше мастерства в детской руке, тем умнее ребенок»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В.А. Сухомлинский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Ð°ÑÑÐ¸Ð½ÐºÐ¸ Ð¿Ð¾ Ð·Ð°Ð¿ÑÐ¾ÑÑ ÑÑÑÐ¾Ð¼Ð»Ð¸Ð½ÑÐºÐ¸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795" y="2875707"/>
            <a:ext cx="208597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-конечная звезда 1">
            <a:hlinkClick r:id="" action="ppaction://hlinkshowjump?jump=firstslide"/>
          </p:cNvPr>
          <p:cNvSpPr/>
          <p:nvPr/>
        </p:nvSpPr>
        <p:spPr>
          <a:xfrm>
            <a:off x="11748655" y="6410036"/>
            <a:ext cx="332509" cy="314036"/>
          </a:xfrm>
          <a:prstGeom prst="star5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92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57067" y="197863"/>
            <a:ext cx="4098275" cy="2622895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членораздельной речи</a:t>
            </a:r>
          </a:p>
          <a:p>
            <a:pPr lvl="0"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отвлеченного словесного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874429" y="139945"/>
            <a:ext cx="4181742" cy="2676314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Инстинктивные звуки и движения</a:t>
            </a:r>
          </a:p>
        </p:txBody>
      </p:sp>
      <p:sp>
        <p:nvSpPr>
          <p:cNvPr id="6" name="Овал 5"/>
          <p:cNvSpPr/>
          <p:nvPr/>
        </p:nvSpPr>
        <p:spPr>
          <a:xfrm>
            <a:off x="7930313" y="176266"/>
            <a:ext cx="4124990" cy="2639993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b="1" dirty="0" smtClean="0"/>
          </a:p>
          <a:p>
            <a:pPr lvl="0"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Медленное формирование речи</a:t>
            </a:r>
          </a:p>
          <a:p>
            <a:pPr lvl="0"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(дети по способам общения близки к животным)</a:t>
            </a:r>
          </a:p>
          <a:p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5965299" y="2930487"/>
            <a:ext cx="1" cy="14237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124420" y="2938878"/>
            <a:ext cx="2918635" cy="141533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6566053" y="2930487"/>
            <a:ext cx="3338112" cy="14237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3308269" y="4426928"/>
            <a:ext cx="5314060" cy="2220303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от строения мозга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930313" y="6200016"/>
            <a:ext cx="4314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Кольцова М. М. Ребенок учится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говорить</a:t>
            </a:r>
            <a:endParaRPr lang="ru-RU" dirty="0"/>
          </a:p>
        </p:txBody>
      </p:sp>
      <p:sp>
        <p:nvSpPr>
          <p:cNvPr id="10" name="5-конечная звезда 9">
            <a:hlinkClick r:id="" action="ppaction://hlinkshowjump?jump=firstslide"/>
          </p:cNvPr>
          <p:cNvSpPr/>
          <p:nvPr/>
        </p:nvSpPr>
        <p:spPr>
          <a:xfrm>
            <a:off x="11887200" y="6647231"/>
            <a:ext cx="232757" cy="178442"/>
          </a:xfrm>
          <a:prstGeom prst="star5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55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Ð°ÑÑÐ¸Ð½ÐºÐ¸ Ð¿Ð¾ Ð·Ð°Ð¿ÑÐ¾ÑÑ ÑÑÐ¾ ÑÐ°ÐºÐ¾Ðµ Ð¼ÐµÐ¶Ð¿Ð¾Ð»ÑÑÐ°ÑÐ½Ð¾Ðµ Ð²Ð·Ð°Ð¸Ð¼Ð¾Ð´ÐµÐ¹ÑÑÐ²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60" y="305378"/>
            <a:ext cx="10547387" cy="610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конечная звезда 2">
            <a:hlinkClick r:id="" action="ppaction://hlinkshowjump?jump=firstslide"/>
          </p:cNvPr>
          <p:cNvSpPr/>
          <p:nvPr/>
        </p:nvSpPr>
        <p:spPr>
          <a:xfrm>
            <a:off x="11748655" y="6410036"/>
            <a:ext cx="332509" cy="314036"/>
          </a:xfrm>
          <a:prstGeom prst="star5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Ð°ÑÑÐ¸Ð½ÐºÐ¸ Ð¿Ð¾ Ð·Ð°Ð¿ÑÐ¾ÑÑ Ð¼ÐµÐ»ÐºÐ°Ñ Ð¼Ð¾ÑÐ¾ÑÐ¸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2405355"/>
            <a:ext cx="4279901" cy="445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2451" y="211225"/>
            <a:ext cx="10515600" cy="1500187"/>
          </a:xfrm>
        </p:spPr>
        <p:txBody>
          <a:bodyPr/>
          <a:lstStyle/>
          <a:p>
            <a:pPr algn="ctr"/>
            <a:r>
              <a:rPr lang="ru-RU" dirty="0"/>
              <a:t> </a:t>
            </a:r>
            <a:r>
              <a:rPr 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Кинезиология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801" y="980666"/>
            <a:ext cx="1155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Наука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о развитии головного мозга через движение, наука о развитии умственных способностей и физического здоровья через определенные двигательные упражнения.</a:t>
            </a:r>
            <a:endParaRPr lang="ru-RU" sz="2400" i="1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401" y="1811663"/>
            <a:ext cx="11353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200" b="1" dirty="0" smtClean="0">
                <a:latin typeface="Times New Roman" panose="02020603050405020304" pitchFamily="18" charset="0"/>
              </a:rPr>
              <a:t>Цель </a:t>
            </a:r>
            <a:r>
              <a:rPr lang="ru-RU" sz="2200" dirty="0" smtClean="0">
                <a:latin typeface="Times New Roman" panose="02020603050405020304" pitchFamily="18" charset="0"/>
              </a:rPr>
              <a:t>– </a:t>
            </a:r>
            <a:r>
              <a:rPr lang="ru-RU" sz="2200" dirty="0">
                <a:latin typeface="Times New Roman" panose="02020603050405020304" pitchFamily="18" charset="0"/>
              </a:rPr>
              <a:t>развитие межполушарного взаимодействия, способствующее активизации мыслительной деятельности.  </a:t>
            </a:r>
            <a:endParaRPr lang="ru-RU" sz="2200" dirty="0"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401" y="2838407"/>
            <a:ext cx="10807700" cy="3723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Упражнения включают в себя:</a:t>
            </a:r>
            <a:endParaRPr lang="ru-R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сжатие, растяжение и расслабление кисти;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изолированные движения каждого из пальцев.</a:t>
            </a: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endParaRPr lang="ru-RU" sz="105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</a:pPr>
            <a:endParaRPr lang="ru-RU" sz="10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метода позволяет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улучшить: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амять;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внимание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речь;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пространственные представления;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мелкую и крупную моторику.</a:t>
            </a:r>
          </a:p>
        </p:txBody>
      </p:sp>
      <p:sp>
        <p:nvSpPr>
          <p:cNvPr id="7" name="5-конечная звезда 6">
            <a:hlinkClick r:id="" action="ppaction://hlinkshowjump?jump=firstslide"/>
          </p:cNvPr>
          <p:cNvSpPr/>
          <p:nvPr/>
        </p:nvSpPr>
        <p:spPr>
          <a:xfrm>
            <a:off x="11748655" y="6410036"/>
            <a:ext cx="332509" cy="314036"/>
          </a:xfrm>
          <a:prstGeom prst="star5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900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538" y="387582"/>
            <a:ext cx="7700095" cy="80572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упражнения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538" y="1650021"/>
            <a:ext cx="6096000" cy="22660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предметами;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бродилки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трафареты;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выкладывание по заданному контуру;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зеркальное рисование;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игры-шнуровки,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пазлы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мозаики;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пальчиковые игры.</a:t>
            </a:r>
            <a:endParaRPr lang="ru-RU" sz="2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1" t="23936" r="12329"/>
          <a:stretch/>
        </p:blipFill>
        <p:spPr>
          <a:xfrm>
            <a:off x="7370284" y="160690"/>
            <a:ext cx="4734286" cy="34808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" t="9157" r="8835"/>
          <a:stretch/>
        </p:blipFill>
        <p:spPr>
          <a:xfrm>
            <a:off x="162217" y="3880104"/>
            <a:ext cx="3858939" cy="28865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t="6586" r="2943" b="3454"/>
          <a:stretch/>
        </p:blipFill>
        <p:spPr>
          <a:xfrm>
            <a:off x="4206596" y="4041970"/>
            <a:ext cx="3529091" cy="27246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1128" y="3723701"/>
            <a:ext cx="4183442" cy="3042952"/>
          </a:xfrm>
          <a:prstGeom prst="rect">
            <a:avLst/>
          </a:prstGeom>
        </p:spPr>
      </p:pic>
      <p:sp>
        <p:nvSpPr>
          <p:cNvPr id="11" name="5-конечная звезда 10">
            <a:hlinkClick r:id="" action="ppaction://hlinkshowjump?jump=firstslide"/>
          </p:cNvPr>
          <p:cNvSpPr/>
          <p:nvPr/>
        </p:nvSpPr>
        <p:spPr>
          <a:xfrm>
            <a:off x="11748655" y="6410036"/>
            <a:ext cx="332509" cy="314036"/>
          </a:xfrm>
          <a:prstGeom prst="star5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258763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Биоэнергопластика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975" y="928379"/>
            <a:ext cx="9483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Соединение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движений артикуляционного аппарата и движений кистей </a:t>
            </a: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рук.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7975" y="2112744"/>
            <a:ext cx="926782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Особенности работы: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артикуляционные упражнения выполняются по стандартным методикам;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артикуляционному упражнению присоединяется рука;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упражнениях применяются игровые персонажи, счёт, музыка, стихи.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Систематическая работа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способствует: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привлечению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интереса детей к логопедическим занятиям;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положительным результатам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развитии артикуляционной, мелкой, общей моторики;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облегчает постановку, автоматизацию, дифференциацию и введение звуков в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речь, повышая эффективность преодоления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речевых нарушений.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 descr="https://im0-tub-ru.yandex.net/i?id=057c6b48dd81738923e67a661f759d33-l&amp;n=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40395" y="2762250"/>
            <a:ext cx="5604510" cy="2298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5-конечная звезда 7">
            <a:hlinkClick r:id="" action="ppaction://hlinkshowjump?jump=firstslide"/>
          </p:cNvPr>
          <p:cNvSpPr/>
          <p:nvPr/>
        </p:nvSpPr>
        <p:spPr>
          <a:xfrm>
            <a:off x="11748655" y="6410036"/>
            <a:ext cx="332509" cy="314036"/>
          </a:xfrm>
          <a:prstGeom prst="star5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905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427" y="3639193"/>
            <a:ext cx="4083586" cy="30626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43" y="287582"/>
            <a:ext cx="4259855" cy="319489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25388" y="287582"/>
            <a:ext cx="694462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spcAft>
                <a:spcPts val="0"/>
              </a:spcAft>
            </a:pPr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Упражнение «Улыбка»</a:t>
            </a:r>
            <a:endParaRPr lang="ru-RU" sz="2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ctr">
              <a:spcAft>
                <a:spcPts val="0"/>
              </a:spcAft>
            </a:pP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ctr">
              <a:spcAft>
                <a:spcPts val="0"/>
              </a:spcAft>
            </a:pP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малыш – озорник тянет губки к ушкам.</a:t>
            </a:r>
            <a:b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-Посмотрите, — говорит,</a:t>
            </a:r>
            <a:b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-Я теперь — лягушка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indent="540385"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Губки растянуты в улыбку, зубы спрятаны, пальцы сжаты в кулак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133" y="3851932"/>
            <a:ext cx="752117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spcAft>
                <a:spcPts val="0"/>
              </a:spcAft>
            </a:pPr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Упражнение «Бегемот»</a:t>
            </a:r>
          </a:p>
          <a:p>
            <a:pPr indent="540385" algn="just">
              <a:spcAft>
                <a:spcPts val="0"/>
              </a:spcAft>
            </a:pPr>
            <a:endParaRPr lang="ru-RU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ctr">
              <a:spcAft>
                <a:spcPts val="0"/>
              </a:spcAft>
            </a:pP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Бегемот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откроет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рот,</a:t>
            </a:r>
          </a:p>
          <a:p>
            <a:pPr indent="540385" algn="ctr">
              <a:spcAft>
                <a:spcPts val="0"/>
              </a:spcAft>
            </a:pP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Кашу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просит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бегемот</a:t>
            </a:r>
          </a:p>
          <a:p>
            <a:pPr indent="540385" algn="just">
              <a:spcAft>
                <a:spcPts val="0"/>
              </a:spcAft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ткрываем-закрываем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рот, упражнение сопровождается сжиманием и разжиманием кистей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</a:t>
            </a:r>
            <a:endParaRPr lang="ru-RU" sz="2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5-конечная звезда 8">
            <a:hlinkClick r:id="" action="ppaction://hlinkshowjump?jump=firstslide"/>
          </p:cNvPr>
          <p:cNvSpPr/>
          <p:nvPr/>
        </p:nvSpPr>
        <p:spPr>
          <a:xfrm>
            <a:off x="11748655" y="6410036"/>
            <a:ext cx="332509" cy="314036"/>
          </a:xfrm>
          <a:prstGeom prst="star5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337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500" y="134956"/>
            <a:ext cx="3730681" cy="27980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7" r="10705" b="13628"/>
          <a:stretch/>
        </p:blipFill>
        <p:spPr>
          <a:xfrm>
            <a:off x="111193" y="134956"/>
            <a:ext cx="2626497" cy="280076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43181" y="134957"/>
            <a:ext cx="675333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«Футбол»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 футбол с тобой играем,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Мяч в ворота загоняем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ончик языка поочередно упирается в правую-левую щеку, одновременно с этим, сомкнутые кисти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 поворачиваются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вправо-влево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193" y="3455221"/>
            <a:ext cx="776670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«Горка</a:t>
            </a:r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Кончик языка в зубки упирается,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Спинку выгибаем — горка </a:t>
            </a:r>
            <a:r>
              <a:rPr lang="ru-RU" sz="2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получается</a:t>
            </a:r>
          </a:p>
          <a:p>
            <a:pPr algn="ctr"/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Пальчики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сомкнуты, ладонь выгибается горкой, одновременно с этим, рот открыть. Кончик языка упереть в нижние зубки, спинку языка поднять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вверх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t="20802" b="5589"/>
          <a:stretch/>
        </p:blipFill>
        <p:spPr>
          <a:xfrm>
            <a:off x="7877902" y="3024872"/>
            <a:ext cx="3730681" cy="3661463"/>
          </a:xfrm>
          <a:prstGeom prst="rect">
            <a:avLst/>
          </a:prstGeom>
        </p:spPr>
      </p:pic>
      <p:sp>
        <p:nvSpPr>
          <p:cNvPr id="8" name="5-конечная звезда 7">
            <a:hlinkClick r:id="" action="ppaction://hlinkshowjump?jump=firstslide"/>
          </p:cNvPr>
          <p:cNvSpPr/>
          <p:nvPr/>
        </p:nvSpPr>
        <p:spPr>
          <a:xfrm>
            <a:off x="11748655" y="6410036"/>
            <a:ext cx="332509" cy="314036"/>
          </a:xfrm>
          <a:prstGeom prst="star5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2933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362</Words>
  <Application>Microsoft Office PowerPoint</Application>
  <PresentationFormat>Широкоэкранный</PresentationFormat>
  <Paragraphs>71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Times New Roman</vt:lpstr>
      <vt:lpstr>Тема Office</vt:lpstr>
      <vt:lpstr>Коррекция речевой деятельности дошкольников путем активизации межполушарного взаимодействия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Коррекция речевой деятельности дошкольников путем активизации межполушарного взаимодействия</dc:title>
  <dc:creator>Анна Кононенко</dc:creator>
  <cp:lastModifiedBy>User</cp:lastModifiedBy>
  <cp:revision>33</cp:revision>
  <dcterms:created xsi:type="dcterms:W3CDTF">2018-04-30T17:01:21Z</dcterms:created>
  <dcterms:modified xsi:type="dcterms:W3CDTF">2023-02-15T14:23:23Z</dcterms:modified>
</cp:coreProperties>
</file>